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78"/>
  </p:notesMasterIdLst>
  <p:handoutMasterIdLst>
    <p:handoutMasterId r:id="rId79"/>
  </p:handoutMasterIdLst>
  <p:sldIdLst>
    <p:sldId id="389" r:id="rId2"/>
    <p:sldId id="478" r:id="rId3"/>
    <p:sldId id="398" r:id="rId4"/>
    <p:sldId id="536" r:id="rId5"/>
    <p:sldId id="831" r:id="rId6"/>
    <p:sldId id="632" r:id="rId7"/>
    <p:sldId id="602" r:id="rId8"/>
    <p:sldId id="736" r:id="rId9"/>
    <p:sldId id="832" r:id="rId10"/>
    <p:sldId id="833" r:id="rId11"/>
    <p:sldId id="804" r:id="rId12"/>
    <p:sldId id="794" r:id="rId13"/>
    <p:sldId id="739" r:id="rId14"/>
    <p:sldId id="740" r:id="rId15"/>
    <p:sldId id="805" r:id="rId16"/>
    <p:sldId id="741" r:id="rId17"/>
    <p:sldId id="834" r:id="rId18"/>
    <p:sldId id="742" r:id="rId19"/>
    <p:sldId id="835" r:id="rId20"/>
    <p:sldId id="806" r:id="rId21"/>
    <p:sldId id="799" r:id="rId22"/>
    <p:sldId id="808" r:id="rId23"/>
    <p:sldId id="762" r:id="rId24"/>
    <p:sldId id="777" r:id="rId25"/>
    <p:sldId id="821" r:id="rId26"/>
    <p:sldId id="746" r:id="rId27"/>
    <p:sldId id="753" r:id="rId28"/>
    <p:sldId id="822" r:id="rId29"/>
    <p:sldId id="778" r:id="rId30"/>
    <p:sldId id="836" r:id="rId31"/>
    <p:sldId id="767" r:id="rId32"/>
    <p:sldId id="824" r:id="rId33"/>
    <p:sldId id="837" r:id="rId34"/>
    <p:sldId id="838" r:id="rId35"/>
    <p:sldId id="839" r:id="rId36"/>
    <p:sldId id="840" r:id="rId37"/>
    <p:sldId id="841" r:id="rId38"/>
    <p:sldId id="842" r:id="rId39"/>
    <p:sldId id="843" r:id="rId40"/>
    <p:sldId id="844" r:id="rId41"/>
    <p:sldId id="845" r:id="rId42"/>
    <p:sldId id="846" r:id="rId43"/>
    <p:sldId id="847" r:id="rId44"/>
    <p:sldId id="848" r:id="rId45"/>
    <p:sldId id="849" r:id="rId46"/>
    <p:sldId id="850" r:id="rId47"/>
    <p:sldId id="851" r:id="rId48"/>
    <p:sldId id="852" r:id="rId49"/>
    <p:sldId id="853" r:id="rId50"/>
    <p:sldId id="854" r:id="rId51"/>
    <p:sldId id="855" r:id="rId52"/>
    <p:sldId id="856" r:id="rId53"/>
    <p:sldId id="857" r:id="rId54"/>
    <p:sldId id="858" r:id="rId55"/>
    <p:sldId id="859" r:id="rId56"/>
    <p:sldId id="860" r:id="rId57"/>
    <p:sldId id="861" r:id="rId58"/>
    <p:sldId id="862" r:id="rId59"/>
    <p:sldId id="863" r:id="rId60"/>
    <p:sldId id="864" r:id="rId61"/>
    <p:sldId id="865" r:id="rId62"/>
    <p:sldId id="866" r:id="rId63"/>
    <p:sldId id="825" r:id="rId64"/>
    <p:sldId id="826" r:id="rId65"/>
    <p:sldId id="867" r:id="rId66"/>
    <p:sldId id="868" r:id="rId67"/>
    <p:sldId id="869" r:id="rId68"/>
    <p:sldId id="870" r:id="rId69"/>
    <p:sldId id="871" r:id="rId70"/>
    <p:sldId id="872" r:id="rId71"/>
    <p:sldId id="873" r:id="rId72"/>
    <p:sldId id="874" r:id="rId73"/>
    <p:sldId id="875" r:id="rId74"/>
    <p:sldId id="876" r:id="rId75"/>
    <p:sldId id="877" r:id="rId76"/>
    <p:sldId id="394" r:id="rId77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1pPr>
    <a:lvl2pPr marL="4572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2pPr>
    <a:lvl3pPr marL="9144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3pPr>
    <a:lvl4pPr marL="13716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4pPr>
    <a:lvl5pPr marL="1828800" algn="l" rtl="0" fontAlgn="base" latinLnBrk="1">
      <a:spcBef>
        <a:spcPct val="50000"/>
      </a:spcBef>
      <a:spcAft>
        <a:spcPct val="0"/>
      </a:spcAft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5pPr>
    <a:lvl6pPr marL="22860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6pPr>
    <a:lvl7pPr marL="27432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7pPr>
    <a:lvl8pPr marL="32004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8pPr>
    <a:lvl9pPr marL="3657600" algn="l" defTabSz="914400" rtl="0" eaLnBrk="1" latinLnBrk="1" hangingPunct="1">
      <a:defRPr kumimoji="1"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Y바다M" pitchFamily="18" charset="-127"/>
        <a:ea typeface="HY바다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BCE4E6"/>
    <a:srgbClr val="F47828"/>
    <a:srgbClr val="959CCF"/>
    <a:srgbClr val="ABD7F3"/>
    <a:srgbClr val="1290D0"/>
    <a:srgbClr val="1B638A"/>
    <a:srgbClr val="E6516D"/>
    <a:srgbClr val="F9DADA"/>
    <a:srgbClr val="04B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719" autoAdjust="0"/>
  </p:normalViewPr>
  <p:slideViewPr>
    <p:cSldViewPr>
      <p:cViewPr varScale="1">
        <p:scale>
          <a:sx n="106" d="100"/>
          <a:sy n="106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8" y="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BA6BA-82B2-4D68-BEE5-0C181791DF69}" type="datetimeFigureOut">
              <a:rPr lang="ko-KR" altLang="en-US" smtClean="0"/>
              <a:pPr/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88178-AEBB-4764-8FE2-03142E6FAD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289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ACDBEEC-06A8-4473-9A8B-AC190B9E0476}" type="datetimeFigureOut">
              <a:rPr lang="ko-KR" altLang="en-US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8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defRPr sz="1200">
                <a:effectLst/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AEEF299-CA6B-448D-9BAE-7C11402C9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40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F1DC1-DA34-4C38-9828-93CF3255BEBC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59631-6384-4173-8EEA-BC909D6BF37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80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CB30A-EF81-4974-9970-8BEA1E7CB7CF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AEBF-E077-482A-9881-EF889F97FF8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7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692AD-260F-4B17-9B9E-A2B59FD3DE16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BD364-A8A6-418A-9299-CA62EC010D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6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D3C0A-B0FC-4225-9C50-1D8D4595A2D1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70C36-3B88-4FB2-A31F-9DDD5E8171D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9B9FCD-7A5F-445E-9BA7-7D235E81429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55753-7768-497C-B249-D4816981026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77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E1A08A-DD17-419F-A1B2-9D85C8A66EC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C6491-3F12-4B5D-9D6F-46F41E7583A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065E3-B7EE-4FF4-B1DF-0B0E8C1937DD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B6A0-C98C-483C-BD33-7C696FB87E2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0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94F278-3F83-44A1-AC42-94DE226EC5CA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12F15-30F4-43FF-94D5-75A2B7B91C9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6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654E1-3ADE-4DE6-9461-DA702C80AEC5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72E1C-FC34-4AC9-829C-BC5D21E936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82A6D5-7DE7-49E2-9C61-B7B0F19FD0A7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A7DE-2910-4C49-8F68-2A1425EB354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4FCF5-F5C7-4336-81C1-A45EDF2C861E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E8922-007C-421A-8F40-A7436522F49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21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D8BAFA7-09FE-46CC-AA33-245A161EB404}" type="datetime1">
              <a:rPr lang="ko-KR" altLang="en-US" smtClean="0"/>
              <a:pPr>
                <a:defRPr/>
              </a:pPr>
              <a:t>2022-03-07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8AFD25-C6EC-49E7-BD57-515432D928A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4-2-2(&#50641;&#49472;%20&#45936;&#51060;&#53552;&#47196;%20&#51204;&#52376;&#47532;&#54616;&#44592;).pptx#-1,4,PowerPoint &#54532;&#47112;&#51232;&#53580;&#51060;&#49496;" TargetMode="External"/><Relationship Id="rId2" Type="http://schemas.openxmlformats.org/officeDocument/2006/relationships/hyperlink" Target="4-2-1(&#50641;&#49472;&#47196;%20&#45936;&#51060;&#53552;%20&#44032;&#51256;&#50724;&#44592;).pptx#-1,4,PowerPoint &#54532;&#47112;&#51232;&#53580;&#51060;&#49496;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타원 38"/>
          <p:cNvSpPr/>
          <p:nvPr/>
        </p:nvSpPr>
        <p:spPr>
          <a:xfrm>
            <a:off x="107504" y="116632"/>
            <a:ext cx="4778619" cy="4608512"/>
          </a:xfrm>
          <a:prstGeom prst="ellips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3566" y="1881406"/>
            <a:ext cx="4214810" cy="2123658"/>
          </a:xfrm>
          <a:prstGeom prst="rect">
            <a:avLst/>
          </a:prstGeom>
        </p:spPr>
        <p:txBody>
          <a:bodyPr wrap="square" lIns="36000" rIns="3600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빅데이터를 활용</a:t>
            </a:r>
            <a:r>
              <a:rPr kumimoji="0" lang="ko-KR" altLang="en-US" sz="4400" b="1" spc="-20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한 비즈니스 엑셀</a:t>
            </a:r>
            <a:r>
              <a:rPr kumimoji="0" lang="ko-KR" altLang="en-US" sz="4400" b="1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활용</a:t>
            </a:r>
            <a:endParaRPr kumimoji="0" lang="en-US" altLang="ko-KR" sz="4400" b="1" dirty="0" smtClean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046813" y="980728"/>
            <a:ext cx="900000" cy="90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000" b="1" spc="-100" smtClean="0">
                <a:solidFill>
                  <a:schemeClr val="tx1"/>
                </a:solidFill>
                <a:effectLst/>
                <a:latin typeface="+mj-ea"/>
                <a:ea typeface="+mj-ea"/>
              </a:rPr>
              <a:t>Ⅳ</a:t>
            </a:r>
            <a:endParaRPr kumimoji="0" lang="ko-KR" altLang="en-US" sz="6000" b="1" spc="-100" dirty="0"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텍스트 개체 틀 10"/>
          <p:cNvSpPr txBox="1">
            <a:spLocks/>
          </p:cNvSpPr>
          <p:nvPr/>
        </p:nvSpPr>
        <p:spPr>
          <a:xfrm>
            <a:off x="11532" y="6401222"/>
            <a:ext cx="1458220" cy="4001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342900" indent="-34290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238~273</a:t>
            </a:r>
            <a:endParaRPr lang="ko-KR" altLang="en-US" dirty="0"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3" y="5134682"/>
            <a:ext cx="498245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01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mtClean="0">
                <a:effectLst/>
                <a:latin typeface="+mn-ea"/>
                <a:ea typeface="+mn-ea"/>
              </a:rPr>
              <a:t>엑셀로 데이터 가져오기</a:t>
            </a:r>
            <a:endParaRPr lang="ko-KR" altLang="en-US" sz="3000" b="1" dirty="0">
              <a:effectLst/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3" y="5638738"/>
            <a:ext cx="5335115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02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100" smtClean="0">
                <a:effectLst/>
                <a:latin typeface="+mn-ea"/>
                <a:ea typeface="+mn-ea"/>
              </a:rPr>
              <a:t>엑셀 데이터로 전처리하기</a:t>
            </a:r>
            <a:endParaRPr lang="ko-KR" altLang="en-US" sz="3000" b="1" spc="-100" dirty="0">
              <a:effectLst/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4274014" y="4108884"/>
            <a:ext cx="540000" cy="540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pc="-100" smtClean="0"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kumimoji="0" lang="ko-KR" altLang="en-US" spc="-1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3152" y="4077072"/>
            <a:ext cx="40030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spc="-1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빅데이터를 활용한</a:t>
            </a:r>
            <a: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/>
            </a:r>
            <a:br>
              <a:rPr lang="en-US" altLang="ko-KR" sz="3200" b="1" spc="-400" smtClean="0">
                <a:solidFill>
                  <a:schemeClr val="accent5"/>
                </a:solidFill>
                <a:effectLst/>
                <a:latin typeface="+mn-ea"/>
                <a:ea typeface="+mn-ea"/>
              </a:rPr>
            </a:br>
            <a:r>
              <a:rPr lang="ko-KR" altLang="en-US" sz="3200" b="1" spc="-200" smtClean="0">
                <a:solidFill>
                  <a:schemeClr val="accent5"/>
                </a:solidFill>
                <a:effectLst/>
                <a:latin typeface="+mn-ea"/>
                <a:ea typeface="+mn-ea"/>
              </a:rPr>
              <a:t>데이터 가공 및 시각화</a:t>
            </a:r>
            <a:endParaRPr lang="ko-KR" altLang="en-US" sz="3200" b="1" spc="-200" dirty="0">
              <a:solidFill>
                <a:schemeClr val="accent5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9912" y="6142794"/>
            <a:ext cx="5501827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ko-KR" sz="3000" b="1" dirty="0" smtClean="0">
                <a:effectLst/>
                <a:latin typeface="+mn-ea"/>
                <a:ea typeface="+mn-ea"/>
              </a:rPr>
              <a:t>03</a:t>
            </a:r>
            <a:r>
              <a:rPr lang="en-US" altLang="ko-KR" sz="3000" b="1" smtClean="0">
                <a:effectLst/>
                <a:latin typeface="+mn-ea"/>
                <a:ea typeface="+mn-ea"/>
              </a:rPr>
              <a:t>. </a:t>
            </a:r>
            <a:r>
              <a:rPr lang="ko-KR" altLang="en-US" sz="3000" b="1" spc="-240" smtClean="0">
                <a:effectLst/>
                <a:latin typeface="+mn-ea"/>
                <a:ea typeface="+mn-ea"/>
              </a:rPr>
              <a:t>시각적 분석 보고서 작성하기</a:t>
            </a:r>
            <a:endParaRPr lang="ko-KR" altLang="en-US" sz="3000" b="1" spc="-240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310" smtClean="0">
                <a:effectLst/>
                <a:latin typeface="맑은 고딕" pitchFamily="50" charset="-127"/>
                <a:ea typeface="맑은 고딕" pitchFamily="50" charset="-127"/>
              </a:rPr>
              <a:t>[COM </a:t>
            </a:r>
            <a:r>
              <a:rPr kumimoji="0" lang="ko-KR" altLang="en-US" sz="3000" spc="-310">
                <a:effectLst/>
                <a:latin typeface="맑은 고딕" pitchFamily="50" charset="-127"/>
                <a:ea typeface="맑은 고딕" pitchFamily="50" charset="-127"/>
              </a:rPr>
              <a:t>추가 기능</a:t>
            </a:r>
            <a:r>
              <a:rPr kumimoji="0" lang="en-US" altLang="ko-KR" sz="3000" spc="-3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310">
                <a:effectLst/>
                <a:latin typeface="맑은 고딕" pitchFamily="50" charset="-127"/>
                <a:ea typeface="맑은 고딕" pitchFamily="50" charset="-127"/>
              </a:rPr>
              <a:t>대화 상자가 나타나면 ‘</a:t>
            </a:r>
            <a:r>
              <a:rPr kumimoji="0" lang="en-US" altLang="ko-KR" sz="3000" spc="-310">
                <a:effectLst/>
                <a:latin typeface="맑은 고딕" pitchFamily="50" charset="-127"/>
                <a:ea typeface="맑은 고딕" pitchFamily="50" charset="-127"/>
              </a:rPr>
              <a:t>Microsoft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 Power Pivot for Excel’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에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체크 표시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472" y="3859867"/>
            <a:ext cx="5963055" cy="276265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627048" y="4860016"/>
            <a:ext cx="486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979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86871"/>
            <a:ext cx="273664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400" b="1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파워 커리 사용하기</a:t>
            </a:r>
            <a:endParaRPr kumimoji="0" lang="ko-KR" altLang="en-US" sz="2400" b="1" i="0" strike="noStrike" kern="1200" cap="none" spc="-10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hangingPunct="0">
              <a:lnSpc>
                <a:spcPts val="4000"/>
              </a:lnSpc>
              <a:spcBef>
                <a:spcPts val="0"/>
              </a:spcBef>
            </a:pPr>
            <a:r>
              <a:rPr lang="ko-KR" altLang="en-US" sz="3000" spc="-13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엑셀 </a:t>
            </a:r>
            <a:r>
              <a:rPr lang="en-US" altLang="ko-KR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2016</a:t>
            </a:r>
            <a:r>
              <a:rPr lang="ko-KR" altLang="en-US" sz="3000" spc="-13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에는 다양한 데이터 관리와 가공을 위해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파워 쿼리 기능이 추가되었다</a:t>
            </a:r>
            <a:r>
              <a:rPr lang="en-US" altLang="ko-KR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파워 쿼리를 </a:t>
            </a:r>
            <a:r>
              <a:rPr lang="ko-KR" altLang="en-US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사용하</a:t>
            </a:r>
            <a:r>
              <a:rPr lang="ko-KR" altLang="en-US" sz="3000" spc="-16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면 </a:t>
            </a: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데이터 원본을 검색하고 연결한 다음 해당 데이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터를 필요에 맞는 방식으로 구성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((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예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열 제거</a:t>
            </a:r>
            <a:r>
              <a:rPr lang="en-US" altLang="ko-KR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데이</a:t>
            </a:r>
            <a:r>
              <a:rPr lang="ko-KR" altLang="en-US" sz="3000" spc="-21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터 </a:t>
            </a:r>
            <a:r>
              <a:rPr lang="ko-KR" altLang="en-US" sz="3000" spc="-2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형식 변경 또는 표 병합</a:t>
            </a:r>
            <a:r>
              <a:rPr lang="en-US" altLang="ko-KR" sz="3000" spc="-2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</a:t>
            </a:r>
            <a:r>
              <a:rPr lang="ko-KR" altLang="en-US" sz="3000" spc="-21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하여 데이터를 엑셀로 가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져올 수 있다</a:t>
            </a:r>
            <a:r>
              <a:rPr lang="en-US" altLang="ko-KR" sz="3000" spc="-14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</a:p>
          <a:p>
            <a:pPr hangingPunct="0">
              <a:lnSpc>
                <a:spcPts val="4000"/>
              </a:lnSpc>
              <a:spcBef>
                <a:spcPts val="0"/>
              </a:spcBef>
            </a:pPr>
            <a:r>
              <a:rPr lang="ko-KR" altLang="en-US" sz="3000" spc="-2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가져온 </a:t>
            </a:r>
            <a:r>
              <a:rPr lang="ko-KR" altLang="en-US" sz="3000" spc="-2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데이터는 원본이 변경되더라도 새로 고침을</a:t>
            </a:r>
            <a:r>
              <a:rPr lang="ko-KR" altLang="en-US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통해 데이터를 쉽게 추가할 수 있다</a:t>
            </a:r>
            <a:r>
              <a:rPr lang="en-US" altLang="ko-KR" sz="3000" spc="-14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 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43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리본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메뉴에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파워 피벗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 추가      데이터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원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본인 ‘대여소현황’ 시트의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표에서 임의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 셀을 선택하고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파워 피벗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테이블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데이터 모델에 추가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줄무늬가 있는 오른쪽 화살표 15"/>
          <p:cNvSpPr/>
          <p:nvPr/>
        </p:nvSpPr>
        <p:spPr>
          <a:xfrm>
            <a:off x="6254472" y="25923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736" y="4111212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676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528" y="2502424"/>
            <a:ext cx="5940000" cy="415206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2555776" y="2825504"/>
            <a:ext cx="432000" cy="504056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44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6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Excel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용 파워 피벗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창에 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60">
                <a:effectLst/>
                <a:latin typeface="맑은 고딕" pitchFamily="50" charset="-127"/>
                <a:ea typeface="맑은 고딕" pitchFamily="50" charset="-127"/>
              </a:rPr>
              <a:t>표가 추가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되면 </a:t>
            </a:r>
            <a:r>
              <a:rPr kumimoji="0" lang="ko-KR" altLang="en-US" sz="3000" spc="-40" smtClean="0">
                <a:effectLst/>
                <a:latin typeface="맑은 고딕" pitchFamily="50" charset="-127"/>
                <a:ea typeface="맑은 고딕" pitchFamily="50" charset="-127"/>
              </a:rPr>
              <a:t>창을 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닫거나 </a:t>
            </a:r>
            <a:r>
              <a:rPr kumimoji="0" lang="en-US" altLang="ko-KR" sz="3000" spc="-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통합 문서로 전환</a:t>
            </a:r>
            <a:r>
              <a:rPr kumimoji="0" lang="en-US" altLang="ko-KR" sz="3000" spc="-4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40">
                <a:effectLst/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3000" spc="-80">
                <a:effectLst/>
                <a:latin typeface="맑은 고딕" pitchFamily="50" charset="-127"/>
                <a:ea typeface="맑은 고딕" pitchFamily="50" charset="-127"/>
              </a:rPr>
              <a:t> 눌러 엑셀 창으로 </a:t>
            </a:r>
            <a:r>
              <a:rPr kumimoji="0" lang="ko-KR" altLang="en-US" sz="3000" spc="-80" smtClean="0">
                <a:effectLst/>
                <a:latin typeface="맑은 고딕" pitchFamily="50" charset="-127"/>
                <a:ea typeface="맑은 고딕" pitchFamily="50" charset="-127"/>
              </a:rPr>
              <a:t>전환</a:t>
            </a:r>
            <a:endParaRPr kumimoji="0" lang="en-US" altLang="ko-KR" sz="3000" spc="-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52" y="3150916"/>
            <a:ext cx="324000" cy="324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4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460144"/>
            <a:ext cx="5760000" cy="432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1864773" y="2453296"/>
            <a:ext cx="18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2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같은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방법으로 ‘외국인대여’ 시트의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외국인대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여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표를 데이터 모델에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추가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두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테이블 간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의 관계를 만들기 위해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테이블 도구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관계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관계 만들기</a:t>
            </a:r>
            <a:r>
              <a:rPr kumimoji="0" lang="en-US" altLang="ko-KR" sz="3000" spc="-7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4" name="줄무늬가 있는 오른쪽 화살표 23"/>
          <p:cNvSpPr/>
          <p:nvPr/>
        </p:nvSpPr>
        <p:spPr>
          <a:xfrm>
            <a:off x="5743560" y="308372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488" y="4029290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39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2456800"/>
            <a:ext cx="5760000" cy="432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2987824" y="2780928"/>
            <a:ext cx="324000" cy="43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011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5868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관계 만들기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외국인대여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테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이블에서는 ‘대여소’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열을 선택   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테이블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2]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에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서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테이블을 추가      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ID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5354944" y="359241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줄무늬가 있는 오른쪽 화살표 14"/>
          <p:cNvSpPr/>
          <p:nvPr/>
        </p:nvSpPr>
        <p:spPr>
          <a:xfrm>
            <a:off x="5851240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11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2708920"/>
            <a:ext cx="6840000" cy="376955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42856" y="3905624"/>
            <a:ext cx="2339880" cy="216024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624688" y="4330802"/>
            <a:ext cx="2339880" cy="216024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580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pres?slideindex=4&amp;slidetitle=PowerPoint 프레젠테이션"/>
          </p:cNvPr>
          <p:cNvSpPr txBox="1"/>
          <p:nvPr/>
        </p:nvSpPr>
        <p:spPr>
          <a:xfrm>
            <a:off x="2952440" y="2267728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엑셀로 데이터 가져오기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30" name="TextBox 29">
            <a:hlinkClick r:id="rId3" action="ppaction://hlinkpres?slideindex=4&amp;slidetitle=PowerPoint 프레젠테이션"/>
          </p:cNvPr>
          <p:cNvSpPr txBox="1"/>
          <p:nvPr/>
        </p:nvSpPr>
        <p:spPr>
          <a:xfrm>
            <a:off x="2952440" y="3247397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b="1" spc="-350" smtClean="0">
                <a:effectLst/>
                <a:latin typeface="+mn-ea"/>
              </a:rPr>
              <a:t>엑셀 데이터로 전처리하기</a:t>
            </a:r>
            <a:endParaRPr lang="ko-KR" altLang="en-US" b="1" spc="-350" dirty="0">
              <a:effectLst/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목차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2952439" y="1283317"/>
            <a:ext cx="558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mtClean="0">
                <a:effectLst/>
                <a:latin typeface="+mn-ea"/>
                <a:ea typeface="+mn-ea"/>
              </a:rPr>
              <a:t>학습목표를 알아보자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3" y="2267728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01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3" y="3247397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02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283317"/>
            <a:ext cx="2340000" cy="900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학습목표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2952440" y="4233914"/>
            <a:ext cx="558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r>
              <a:rPr lang="ko-KR" altLang="en-US" b="1" spc="-300" smtClean="0">
                <a:effectLst/>
                <a:latin typeface="+mn-ea"/>
              </a:rPr>
              <a:t>시각적 분석 보고서 작성하기</a:t>
            </a:r>
            <a:endParaRPr lang="ko-KR" altLang="en-US" b="1" spc="-300" dirty="0">
              <a:effectLst/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3" y="4233914"/>
            <a:ext cx="2340000" cy="90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ko-KR" altLang="en-US" b="1" smtClean="0">
                <a:effectLst/>
                <a:latin typeface="+mn-ea"/>
                <a:ea typeface="+mn-ea"/>
              </a:rPr>
              <a:t>소단원 </a:t>
            </a:r>
            <a:r>
              <a:rPr lang="en-US" altLang="ko-KR" b="1" smtClean="0">
                <a:effectLst/>
                <a:latin typeface="+mn-ea"/>
                <a:ea typeface="+mn-ea"/>
              </a:rPr>
              <a:t>03</a:t>
            </a:r>
            <a:endParaRPr lang="ko-KR" altLang="en-US" b="1" dirty="0"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2051720" y="256094"/>
            <a:ext cx="6066084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lvl="0" indent="-2841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2800" b="1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관계형 데이터베이스에서의 관계 종류</a:t>
            </a:r>
            <a:endParaRPr kumimoji="0" lang="ko-KR" altLang="en-US" sz="2800" b="1" i="0" strike="noStrike" kern="1200" cap="none" spc="-10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7505" y="244982"/>
            <a:ext cx="1872207" cy="515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effectLst/>
                <a:latin typeface="+mj-ea"/>
                <a:ea typeface="+mj-ea"/>
              </a:rPr>
              <a:t>더 알아보기</a:t>
            </a:r>
            <a:endParaRPr lang="ko-KR" altLang="en-US" sz="2400" b="1" dirty="0">
              <a:effectLst/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112" y="1197296"/>
            <a:ext cx="8280000" cy="5112024"/>
          </a:xfrm>
          <a:prstGeom prst="roundRect">
            <a:avLst>
              <a:gd name="adj" fmla="val 2001"/>
            </a:avLst>
          </a:prstGeom>
          <a:solidFill>
            <a:srgbClr val="DFEE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ko-KR" altLang="en-US" sz="3000" spc="-16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테이블 간의 관계는 관계를 맺는 테이블의 수에 따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라 일대일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일대다</a:t>
            </a:r>
            <a:r>
              <a:rPr lang="en-US" altLang="ko-KR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, </a:t>
            </a:r>
            <a:r>
              <a:rPr lang="ko-KR" altLang="en-US" sz="3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다대다 관계로 연결할 수 있다</a:t>
            </a:r>
            <a:r>
              <a:rPr lang="en-US" altLang="ko-KR" sz="3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</a:t>
            </a:r>
            <a:r>
              <a:rPr lang="en-US" altLang="ko-KR" sz="3000" spc="-22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테이블과 </a:t>
            </a:r>
            <a:r>
              <a:rPr lang="en-US" altLang="ko-KR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외국인대여</a:t>
            </a:r>
            <a:r>
              <a:rPr lang="en-US" altLang="ko-KR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테이블의 관계는 </a:t>
            </a:r>
            <a:r>
              <a:rPr lang="en-US" altLang="ko-KR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[</a:t>
            </a:r>
            <a:r>
              <a:rPr lang="ko-KR" altLang="en-US" sz="3000" spc="-22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관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계 만들기</a:t>
            </a:r>
            <a:r>
              <a:rPr lang="en-US" altLang="ko-KR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] </a:t>
            </a:r>
            <a:r>
              <a:rPr lang="ko-KR" altLang="en-US" sz="3000" spc="-18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대화 상자에 나타난 </a:t>
            </a:r>
            <a:r>
              <a:rPr lang="ko-KR" altLang="en-US" sz="3000" spc="-18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                 표시에</a:t>
            </a:r>
            <a:r>
              <a:rPr lang="ko-KR" altLang="en-US" sz="3000" spc="-9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서 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‘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1(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ID):N(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대여소</a:t>
            </a:r>
            <a:r>
              <a:rPr lang="en-US" altLang="ko-KR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)’</a:t>
            </a:r>
            <a:r>
              <a:rPr lang="ko-KR" altLang="en-US" sz="3000" spc="-9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로 만들어진 것을 알 수</a:t>
            </a:r>
            <a:r>
              <a:rPr lang="ko-KR" altLang="en-US" sz="3000" spc="-15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 있다</a:t>
            </a:r>
            <a:r>
              <a:rPr lang="en-US" altLang="ko-KR" sz="3000" spc="-15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</a:rPr>
              <a:t>.</a:t>
            </a:r>
            <a:endParaRPr lang="ko-KR" altLang="en-US" sz="3000" spc="-150">
              <a:solidFill>
                <a:schemeClr val="tx1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536" y="2870080"/>
            <a:ext cx="1872000" cy="29457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56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테이블 도구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다이어그램 뷰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를 선택하거나 상태 표시줄의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다이어그램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을 누르면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테이블 연결 확인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982" y="3203936"/>
            <a:ext cx="288000" cy="2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4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2564904"/>
            <a:ext cx="6840000" cy="4054575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7638832" y="6391463"/>
            <a:ext cx="21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24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22211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두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테이블의 필드를 사용해 피벗 테이블과 차트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로 다양한 분석과 시각적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분석 시도</a:t>
            </a:r>
            <a:endParaRPr kumimoji="0" lang="en-US" altLang="ko-KR" sz="3000" spc="-16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파워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피벗 기능을 사용하여 다각적인 시각화 차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트로 대시보드를 만들 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있음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81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테이블 도구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뷰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데이터 보기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(    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누르거나 상태 표시줄의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표 형태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를 눌러 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[Excel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용 파워 피벗</a:t>
            </a:r>
            <a:r>
              <a:rPr kumimoji="0" lang="en-US" altLang="ko-KR" sz="3000" spc="-19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90" smtClean="0">
                <a:effectLst/>
                <a:latin typeface="맑은 고딕" pitchFamily="50" charset="-127"/>
                <a:ea typeface="맑은 고딕" pitchFamily="50" charset="-127"/>
              </a:rPr>
              <a:t>창     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테이블 도구</a:t>
            </a:r>
            <a:r>
              <a:rPr kumimoji="0" lang="en-US" altLang="ko-KR" sz="3000" spc="-19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피벗 테이블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네 개의 차트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메뉴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3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726" y="298898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936" y="3175004"/>
            <a:ext cx="288000" cy="264000"/>
          </a:xfrm>
          <a:prstGeom prst="rect">
            <a:avLst/>
          </a:prstGeom>
        </p:spPr>
      </p:pic>
      <p:sp>
        <p:nvSpPr>
          <p:cNvPr id="14" name="줄무늬가 있는 오른쪽 화살표 13"/>
          <p:cNvSpPr/>
          <p:nvPr/>
        </p:nvSpPr>
        <p:spPr>
          <a:xfrm>
            <a:off x="5778480" y="362899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903" y="4077072"/>
            <a:ext cx="360000" cy="49411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83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48" y="2564904"/>
            <a:ext cx="7380000" cy="373324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536456" y="4454856"/>
            <a:ext cx="1404000" cy="25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615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224" y="4005064"/>
            <a:ext cx="3677055" cy="1575881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[4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개의 피벗 차트 만들기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대화 상자가 나타나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면 ‘새 워크시트’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98064" y="4424648"/>
            <a:ext cx="111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새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워크시트가 추가되면 이름을 ‘보고서’로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변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경     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1’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이 선택된 상태에서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 차트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필드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작업 창에서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테이블의 을 누르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고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확장     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‘대여소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_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구’는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범주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)], 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대여소명’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영역으로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줄무늬가 있는 오른쪽 화살표 22"/>
          <p:cNvSpPr/>
          <p:nvPr/>
        </p:nvSpPr>
        <p:spPr>
          <a:xfrm>
            <a:off x="1547664" y="308755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줄무늬가 있는 오른쪽 화살표 21"/>
          <p:cNvSpPr/>
          <p:nvPr/>
        </p:nvSpPr>
        <p:spPr>
          <a:xfrm>
            <a:off x="2383816" y="410450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3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564904"/>
            <a:ext cx="5760000" cy="306599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3612689"/>
            <a:ext cx="5760000" cy="306599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392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작성되면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차트 스타일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스타일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640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142852"/>
            <a:ext cx="5000660" cy="571504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ko-KR" altLang="en-US" dirty="0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학습 목표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10575" y="12687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4" name="텍스트 개체 틀 42"/>
          <p:cNvSpPr txBox="1">
            <a:spLocks/>
          </p:cNvSpPr>
          <p:nvPr/>
        </p:nvSpPr>
        <p:spPr>
          <a:xfrm>
            <a:off x="1160192" y="1370735"/>
            <a:ext cx="6840000" cy="1416050"/>
          </a:xfrm>
          <a:prstGeom prst="rect">
            <a:avLst/>
          </a:prstGeom>
        </p:spPr>
        <p:txBody>
          <a:bodyPr lIns="36000" rIns="36000" anchor="ctr"/>
          <a:lstStyle/>
          <a:p>
            <a:r>
              <a:rPr lang="ko-KR" altLang="en-US" sz="3400" b="1" spc="-280" smtClean="0">
                <a:effectLst/>
                <a:latin typeface="맑은 고딕" pitchFamily="50" charset="-127"/>
                <a:ea typeface="맑은 고딕" pitchFamily="50" charset="-127"/>
              </a:rPr>
              <a:t>공공데이터에 </a:t>
            </a:r>
            <a:r>
              <a:rPr lang="ko-KR" altLang="en-US" sz="3400" b="1" spc="-280">
                <a:effectLst/>
                <a:latin typeface="맑은 고딕" pitchFamily="50" charset="-127"/>
                <a:ea typeface="맑은 고딕" pitchFamily="50" charset="-127"/>
              </a:rPr>
              <a:t>축적된 빅데이터를 수집</a:t>
            </a:r>
            <a:r>
              <a:rPr lang="ko-KR" altLang="en-US" sz="3400" b="1" spc="-100">
                <a:effectLst/>
                <a:latin typeface="맑은 고딕" pitchFamily="50" charset="-127"/>
                <a:ea typeface="맑은 고딕" pitchFamily="50" charset="-127"/>
              </a:rPr>
              <a:t>하여 엑셀에서 가공할 수 </a:t>
            </a:r>
            <a:r>
              <a:rPr lang="ko-KR" altLang="en-US" sz="3400" b="1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sz="3400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3400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10575" y="30689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" name="텍스트 개체 틀 42"/>
          <p:cNvSpPr txBox="1">
            <a:spLocks/>
          </p:cNvSpPr>
          <p:nvPr/>
        </p:nvSpPr>
        <p:spPr>
          <a:xfrm>
            <a:off x="1160192" y="31709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함수를 </a:t>
            </a:r>
            <a:r>
              <a:rPr lang="ko-KR" altLang="en-US" b="1" spc="-170">
                <a:effectLst/>
                <a:latin typeface="맑은 고딕" pitchFamily="50" charset="-127"/>
                <a:ea typeface="맑은 고딕" pitchFamily="50" charset="-127"/>
              </a:rPr>
              <a:t>이용하여 분석에 필요한 자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료를 작성할 수 있다</a:t>
            </a:r>
            <a:r>
              <a:rPr lang="en-US" altLang="ko-KR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10575" y="4869160"/>
            <a:ext cx="7740000" cy="162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wrap="square" lIns="72000" rIns="7200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439863" marR="0" lvl="0" indent="84138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3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2" name="텍스트 개체 틀 42"/>
          <p:cNvSpPr txBox="1">
            <a:spLocks/>
          </p:cNvSpPr>
          <p:nvPr/>
        </p:nvSpPr>
        <p:spPr>
          <a:xfrm>
            <a:off x="1160192" y="4971135"/>
            <a:ext cx="6840000" cy="1416050"/>
          </a:xfrm>
          <a:prstGeom prst="rect">
            <a:avLst/>
          </a:prstGeom>
        </p:spPr>
        <p:txBody>
          <a:bodyPr anchor="ctr"/>
          <a:lstStyle/>
          <a:p>
            <a:r>
              <a:rPr lang="ko-KR" altLang="en-US" b="1" spc="-170" smtClean="0">
                <a:effectLst/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lang="ko-KR" altLang="en-US" b="1" spc="-170">
                <a:effectLst/>
                <a:latin typeface="맑은 고딕" pitchFamily="50" charset="-127"/>
                <a:ea typeface="맑은 고딕" pitchFamily="50" charset="-127"/>
              </a:rPr>
              <a:t>시각화 자료가 삽입된 분석</a:t>
            </a:r>
            <a:r>
              <a:rPr lang="ko-KR" altLang="en-US" b="1" spc="-18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00">
                <a:effectLst/>
                <a:latin typeface="맑은 고딕" pitchFamily="50" charset="-127"/>
                <a:ea typeface="맑은 고딕" pitchFamily="50" charset="-127"/>
              </a:rPr>
              <a:t>보고서를 작성할 수 </a:t>
            </a:r>
            <a:r>
              <a:rPr lang="ko-KR" altLang="en-US" b="1" spc="-100" smtClean="0">
                <a:effectLst/>
                <a:latin typeface="맑은 고딕" pitchFamily="50" charset="-127"/>
                <a:ea typeface="맑은 고딕" pitchFamily="50" charset="-127"/>
              </a:rPr>
              <a:t>있다</a:t>
            </a:r>
            <a:r>
              <a:rPr lang="en-US" altLang="ko-KR" b="1" spc="-100" smtClean="0">
                <a:effectLst/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16" y="2552448"/>
            <a:ext cx="5940000" cy="416148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130808" y="2915800"/>
            <a:ext cx="576064" cy="36004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050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구별 대여소수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”라고 입력한 후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글꼴 크기를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14pt’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130" smtClean="0">
                <a:effectLst/>
                <a:latin typeface="맑은 고딕" pitchFamily="50" charset="-127"/>
                <a:ea typeface="맑은 고딕" pitchFamily="50" charset="-127"/>
              </a:rPr>
              <a:t>변경   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   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130" smtClean="0">
                <a:effectLst/>
                <a:latin typeface="맑은 고딕" pitchFamily="50" charset="-127"/>
                <a:ea typeface="맑은 고딕" pitchFamily="50" charset="-127"/>
              </a:rPr>
              <a:t>](   )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를 누르고 </a:t>
            </a:r>
            <a:r>
              <a:rPr kumimoji="0" lang="en-US" altLang="ko-KR" sz="3000" spc="-1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30">
                <a:effectLst/>
                <a:latin typeface="맑은 고딕" pitchFamily="50" charset="-127"/>
                <a:ea typeface="맑은 고딕" pitchFamily="50" charset="-127"/>
              </a:rPr>
              <a:t>범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례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항목의 체크 표시를 해제하여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범례 삭제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2" name="줄무늬가 있는 오른쪽 화살표 21"/>
          <p:cNvSpPr/>
          <p:nvPr/>
        </p:nvSpPr>
        <p:spPr>
          <a:xfrm>
            <a:off x="3288647" y="3102011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573" y="3179909"/>
            <a:ext cx="282102" cy="28210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0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523059"/>
            <a:ext cx="5760000" cy="420446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5759560" y="4896040"/>
            <a:ext cx="72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3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가로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항목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축’을 선택한 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]-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방향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세로 쓰기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메뉴</a:t>
            </a:r>
            <a:r>
              <a:rPr kumimoji="0" lang="ko-KR" altLang="en-US" sz="3000" spc="-7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7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352" y="3191772"/>
            <a:ext cx="360000" cy="25411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24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492896"/>
            <a:ext cx="5760000" cy="4204461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3995936" y="3272867"/>
            <a:ext cx="1116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596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를 선택하고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 차트 필드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작업 창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  를 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테이블 확장      ‘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여소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_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구’는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범주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)], 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거치대수’는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영역으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드래그 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외국인대여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 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테이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블 확장     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대여건수’도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영역으로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7336880" y="3083723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줄무늬가 있는 오른쪽 화살표 12"/>
          <p:cNvSpPr/>
          <p:nvPr/>
        </p:nvSpPr>
        <p:spPr>
          <a:xfrm>
            <a:off x="2735856" y="414912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152" y="4155400"/>
            <a:ext cx="180000" cy="30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줄무늬가 있는 오른쪽 화살표 13"/>
          <p:cNvSpPr/>
          <p:nvPr/>
        </p:nvSpPr>
        <p:spPr>
          <a:xfrm>
            <a:off x="2371045" y="460642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744" y="3128019"/>
            <a:ext cx="180000" cy="30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398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83716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29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8.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차트가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작성되면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차트 스타일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그룹에서 자세히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를 누르고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스타일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13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199" y="3140968"/>
            <a:ext cx="252000" cy="330749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893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261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2544168" y="3320416"/>
            <a:ext cx="587672" cy="36004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6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2492896"/>
            <a:ext cx="7848872" cy="1586845"/>
          </a:xfrm>
          <a:prstGeom prst="rect">
            <a:avLst/>
          </a:prstGeom>
          <a:ln w="0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9.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대여건수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’ 계열의 막대를 선택한 후 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b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(   )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를 누르고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과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차트 제목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에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체크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표시   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의   를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위쪽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2707527" y="3626736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130" y="3168392"/>
            <a:ext cx="282102" cy="28210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3599304"/>
            <a:ext cx="216000" cy="36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64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7"/>
          <p:cNvSpPr txBox="1">
            <a:spLocks/>
          </p:cNvSpPr>
          <p:nvPr/>
        </p:nvSpPr>
        <p:spPr>
          <a:xfrm>
            <a:off x="611560" y="177281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더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많은 데이터와 원본을 분석할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경우에는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엑셀에 파워 피벗 기능을 추가하여 사용하는 것이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편리</a:t>
            </a:r>
            <a:endParaRPr kumimoji="0" lang="en-US" altLang="ko-KR" sz="3000" spc="-14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파워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피벗에서 데이터 모델링된 원본으로 차트와 피벗 테이블 보고서를 시각화해서 대시보드를 구성할 수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있음 </a:t>
            </a:r>
            <a:endParaRPr kumimoji="0" lang="en-US" altLang="ko-KR" sz="3000" spc="-14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23"/>
          <p:cNvGrpSpPr/>
          <p:nvPr/>
        </p:nvGrpSpPr>
        <p:grpSpPr>
          <a:xfrm>
            <a:off x="683568" y="1124744"/>
            <a:ext cx="3783932" cy="553998"/>
            <a:chOff x="755388" y="1700808"/>
            <a:chExt cx="3783932" cy="553998"/>
          </a:xfrm>
        </p:grpSpPr>
        <p:sp>
          <p:nvSpPr>
            <p:cNvPr id="13" name="TextBox 12"/>
            <p:cNvSpPr txBox="1"/>
            <p:nvPr/>
          </p:nvSpPr>
          <p:spPr>
            <a:xfrm>
              <a:off x="1007584" y="1700808"/>
              <a:ext cx="353173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b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시각적 분석 보고서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755388" y="1885195"/>
              <a:ext cx="216000" cy="216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9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6813392" y="5426936"/>
            <a:ext cx="540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51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10.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“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거치대수 대비 외국인 자전거 대여건수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”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입력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한 후 글꼴 크기를 ‘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14pt’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230" smtClean="0">
                <a:effectLst/>
                <a:latin typeface="맑은 고딕" pitchFamily="50" charset="-127"/>
                <a:ea typeface="맑은 고딕" pitchFamily="50" charset="-127"/>
              </a:rPr>
              <a:t>변경   </a:t>
            </a:r>
            <a:r>
              <a:rPr kumimoji="0" lang="en-US" altLang="ko-KR" sz="3000" spc="-230" smtClean="0">
                <a:effectLst/>
                <a:latin typeface="맑은 고딕" pitchFamily="50" charset="-127"/>
                <a:ea typeface="맑은 고딕" pitchFamily="50" charset="-127"/>
              </a:rPr>
              <a:t>   ‘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가로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30">
                <a:effectLst/>
                <a:latin typeface="맑은 고딕" pitchFamily="50" charset="-127"/>
                <a:ea typeface="맑은 고딕" pitchFamily="50" charset="-127"/>
              </a:rPr>
              <a:t>항목</a:t>
            </a:r>
            <a:r>
              <a:rPr kumimoji="0" lang="en-US" altLang="ko-KR" sz="3000" spc="-230">
                <a:effectLst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축’을 선택한 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2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맞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방향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세로 쓰기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r>
              <a:rPr kumimoji="0" lang="en-US" altLang="ko-KR" sz="3000" spc="-16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6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6199787" y="3087069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610" y="4202621"/>
            <a:ext cx="360000" cy="25411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849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262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3995936" y="3087272"/>
            <a:ext cx="111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459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차트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3’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을 선택하고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피벗 차트 필드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작업 창에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서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  를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누르고 테이블을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확장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대여소명’을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범주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)]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영역으로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외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국인대여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  를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누르고 테이블을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확장    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‘대여건수’를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영역으로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드래그</a:t>
            </a:r>
            <a:endParaRPr kumimoji="0" lang="en-US" altLang="ko-KR" sz="3000" spc="-2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7785560" y="360044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7786704" y="306896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줄무늬가 있는 오른쪽 화살표 17"/>
          <p:cNvSpPr/>
          <p:nvPr/>
        </p:nvSpPr>
        <p:spPr>
          <a:xfrm>
            <a:off x="7785816" y="411775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732" y="4155400"/>
            <a:ext cx="180000" cy="30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876" y="3122680"/>
            <a:ext cx="180000" cy="30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682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573615"/>
            <a:ext cx="7200000" cy="383248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4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차트의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‘대여소명’ 필터 단추를 누른 후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값 필터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상위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10]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endParaRPr kumimoji="0" lang="en-US" altLang="ko-KR" sz="3000" spc="-25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34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2561931"/>
            <a:ext cx="6840000" cy="4046659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2915816" y="5661248"/>
            <a:ext cx="1008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4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263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상위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10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대여소명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)]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에 ‘상위’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, ‘10’, ‘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항목’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기준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에 ‘합계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대여건수’로 지정된 것을 </a:t>
            </a:r>
            <a:r>
              <a:rPr kumimoji="0" lang="ko-KR" altLang="en-US" sz="3000" spc="-250" smtClean="0">
                <a:effectLst/>
                <a:latin typeface="맑은 고딕" pitchFamily="50" charset="-127"/>
                <a:ea typeface="맑은 고딕" pitchFamily="50" charset="-127"/>
              </a:rPr>
              <a:t>확인</a:t>
            </a:r>
            <a:endParaRPr kumimoji="0" lang="en-US" altLang="ko-KR" sz="3000" spc="-2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000" y="4581128"/>
            <a:ext cx="4680000" cy="139613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3649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차트 스타일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룹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스타일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선택  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제목은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“상위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TOP10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여</a:t>
            </a:r>
            <a:r>
              <a:rPr kumimoji="0" lang="ko-KR" altLang="en-US" sz="3000" spc="-250">
                <a:effectLst/>
                <a:latin typeface="맑은 고딕" pitchFamily="50" charset="-127"/>
                <a:ea typeface="맑은 고딕" pitchFamily="50" charset="-127"/>
              </a:rPr>
              <a:t>소 현황”이라고 입력한 후 글꼴 크기를 ‘</a:t>
            </a:r>
            <a:r>
              <a:rPr kumimoji="0" lang="en-US" altLang="ko-KR" sz="3000" spc="-250">
                <a:effectLst/>
                <a:latin typeface="맑은 고딕" pitchFamily="50" charset="-127"/>
                <a:ea typeface="맑은 고딕" pitchFamily="50" charset="-127"/>
              </a:rPr>
              <a:t>14pt’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변경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4222248" y="3092867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08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84152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315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1700808"/>
            <a:ext cx="7920000" cy="383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2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15.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누른 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에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체크 표시하고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는 체크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 해제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756" y="2673488"/>
            <a:ext cx="282102" cy="28210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9047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5859112" y="4797176"/>
            <a:ext cx="72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859112" y="4321372"/>
            <a:ext cx="72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40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65713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16.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4’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를 선택하고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피벗 차트 필드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작업 창에서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외국인대여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 를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누르고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테이블 확장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  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일시’는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축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범주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)], ‘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대여건수’는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값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영역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드래그     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‘일시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월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)’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만 남기고 ‘일시’는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 체크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표시 해제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줄무늬가 있는 오른쪽 화살표 9"/>
          <p:cNvSpPr/>
          <p:nvPr/>
        </p:nvSpPr>
        <p:spPr>
          <a:xfrm>
            <a:off x="1323128" y="360044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줄무늬가 있는 오른쪽 화살표 13"/>
          <p:cNvSpPr/>
          <p:nvPr/>
        </p:nvSpPr>
        <p:spPr>
          <a:xfrm>
            <a:off x="3389231" y="410336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144" y="3131824"/>
            <a:ext cx="180000" cy="300000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564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516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17.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종류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차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트 종류 변경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누른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 종류 변경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대화 상자의 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꺾은선형</a:t>
            </a:r>
            <a:r>
              <a:rPr kumimoji="0" lang="en-US" altLang="ko-KR" sz="3000" spc="-1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범주에서 ‘꺾은선형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’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3073913"/>
            <a:ext cx="360000" cy="434484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9390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68" y="1772816"/>
            <a:ext cx="5400000" cy="494656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0669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18.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차트 스타일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00" smtClean="0">
                <a:effectLst/>
                <a:latin typeface="맑은 고딕" pitchFamily="50" charset="-127"/>
                <a:ea typeface="맑은 고딕" pitchFamily="50" charset="-127"/>
              </a:rPr>
              <a:t>그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룹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스타일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4]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를 선택하고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차트 제목은 “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월별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외국인 자전거 대여 건수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” 입력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45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2561931"/>
            <a:ext cx="6300000" cy="401301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0" name="직사각형 9"/>
          <p:cNvSpPr/>
          <p:nvPr/>
        </p:nvSpPr>
        <p:spPr>
          <a:xfrm>
            <a:off x="4095376" y="2708920"/>
            <a:ext cx="612000" cy="432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4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19.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차트 요소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를 누른 후 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데이터 레이블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에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체크 표시하고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범례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는 체크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 해제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756" y="2673488"/>
            <a:ext cx="282102" cy="28210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12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266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2561931"/>
            <a:ext cx="6300000" cy="401301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직사각형 10"/>
          <p:cNvSpPr/>
          <p:nvPr/>
        </p:nvSpPr>
        <p:spPr>
          <a:xfrm>
            <a:off x="5886544" y="5346376"/>
            <a:ext cx="72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5886544" y="4861428"/>
            <a:ext cx="720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296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254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1844824"/>
            <a:ext cx="7920000" cy="371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612775" indent="-612775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20.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피벗 차트 도구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r>
              <a:rPr kumimoji="0" lang="en-US" altLang="ko-KR" sz="3000" spc="-21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숨기기</a:t>
            </a:r>
            <a:r>
              <a:rPr kumimoji="0" lang="en-US" altLang="ko-KR" sz="3000" spc="-2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필드 단추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모두 숨기기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메뉴 선택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같은 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방법으로 ‘차트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1’,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2’, ‘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en-US" altLang="ko-KR" sz="3000" spc="-160">
                <a:effectLst/>
                <a:latin typeface="맑은 고딕" pitchFamily="50" charset="-127"/>
                <a:ea typeface="맑은 고딕" pitchFamily="50" charset="-127"/>
              </a:rPr>
              <a:t>3’</a:t>
            </a:r>
            <a:r>
              <a:rPr kumimoji="0" lang="ko-KR" altLang="en-US" sz="3000" spc="-160">
                <a:effectLst/>
                <a:latin typeface="맑은 고딕" pitchFamily="50" charset="-127"/>
                <a:ea typeface="맑은 고딕" pitchFamily="50" charset="-127"/>
              </a:rPr>
              <a:t>의 </a:t>
            </a:r>
            <a:r>
              <a:rPr kumimoji="0" lang="ko-KR" altLang="en-US" sz="3000" spc="-160" smtClean="0">
                <a:effectLst/>
                <a:latin typeface="맑은 고딕" pitchFamily="50" charset="-127"/>
                <a:ea typeface="맑은 고딕" pitchFamily="50" charset="-127"/>
              </a:rPr>
              <a:t>필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드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단추도 모두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숨김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880" y="3017158"/>
            <a:ext cx="360000" cy="54782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줄무늬가 있는 오른쪽 화살표 10"/>
          <p:cNvSpPr/>
          <p:nvPr/>
        </p:nvSpPr>
        <p:spPr>
          <a:xfrm>
            <a:off x="7853313" y="309487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94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2561931"/>
            <a:ext cx="6300000" cy="401301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3" name="직사각형 12"/>
          <p:cNvSpPr/>
          <p:nvPr/>
        </p:nvSpPr>
        <p:spPr>
          <a:xfrm>
            <a:off x="2096360" y="4388439"/>
            <a:ext cx="576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105504" y="6137872"/>
            <a:ext cx="432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4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2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267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1115616" y="1067192"/>
            <a:ext cx="43460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차트로 시각화하기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2561931"/>
            <a:ext cx="6300000" cy="4013016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90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9" name="텍스트 개체 틀 7"/>
          <p:cNvSpPr txBox="1">
            <a:spLocks/>
          </p:cNvSpPr>
          <p:nvPr/>
        </p:nvSpPr>
        <p:spPr>
          <a:xfrm>
            <a:off x="611560" y="17190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보고서에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슬라이서를 삽입하여 외국인의 각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구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별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대여소별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대여 건수에 대한 분석과 월별 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여 건수에 대한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분석 확인</a:t>
            </a:r>
            <a:endParaRPr kumimoji="0" lang="en-US" altLang="ko-KR" sz="3000" spc="-10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보고서에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제목을 추가하여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대시보드 완성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584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‘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차트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3’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을 선택한 후 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피벗 테이블 도구</a:t>
            </a:r>
            <a:r>
              <a:rPr kumimoji="0" lang="en-US" altLang="ko-KR" sz="3000" spc="-18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필터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슬라이서 삽입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](    )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888" y="3070311"/>
            <a:ext cx="360000" cy="466665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769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2557347"/>
            <a:ext cx="6300000" cy="3815752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1" name="직사각형 10"/>
          <p:cNvSpPr/>
          <p:nvPr/>
        </p:nvSpPr>
        <p:spPr>
          <a:xfrm>
            <a:off x="3383600" y="2915800"/>
            <a:ext cx="396000" cy="468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226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2.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22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슬라이서 삽입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대화 상자에서 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테이블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 ‘대여소</a:t>
            </a:r>
            <a:r>
              <a:rPr kumimoji="0" lang="en-US" altLang="ko-KR" sz="3000" spc="-180">
                <a:effectLst/>
                <a:latin typeface="맑은 고딕" pitchFamily="50" charset="-127"/>
                <a:ea typeface="맑은 고딕" pitchFamily="50" charset="-127"/>
              </a:rPr>
              <a:t>_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구’에 체크 </a:t>
            </a: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8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226" y="3105536"/>
            <a:ext cx="1921622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3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268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11825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3.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슬라이서 도구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7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단추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그룹에서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열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의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 개수를 ‘</a:t>
            </a:r>
            <a:r>
              <a:rPr kumimoji="0" lang="en-US" altLang="ko-KR" sz="3000" spc="-220">
                <a:effectLst/>
                <a:latin typeface="맑은 고딕" pitchFamily="50" charset="-127"/>
                <a:ea typeface="맑은 고딕" pitchFamily="50" charset="-127"/>
              </a:rPr>
              <a:t>2’</a:t>
            </a:r>
            <a:r>
              <a:rPr kumimoji="0" lang="ko-KR" altLang="en-US" sz="3000" spc="-220">
                <a:effectLst/>
                <a:latin typeface="맑은 고딕" pitchFamily="50" charset="-127"/>
                <a:ea typeface="맑은 고딕" pitchFamily="50" charset="-127"/>
              </a:rPr>
              <a:t>로 </a:t>
            </a:r>
            <a:r>
              <a:rPr kumimoji="0" lang="ko-KR" altLang="en-US" sz="3000" spc="-220" smtClean="0">
                <a:effectLst/>
                <a:latin typeface="맑은 고딕" pitchFamily="50" charset="-127"/>
                <a:ea typeface="맑은 고딕" pitchFamily="50" charset="-127"/>
              </a:rPr>
              <a:t>변경       크기와 위치 조정</a:t>
            </a:r>
            <a:endParaRPr kumimoji="0" lang="en-US" altLang="ko-KR" sz="3000" spc="-22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4302000" y="309487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87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000" y="2557355"/>
            <a:ext cx="6300000" cy="4208553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5" name="직사각형 14"/>
          <p:cNvSpPr/>
          <p:nvPr/>
        </p:nvSpPr>
        <p:spPr>
          <a:xfrm>
            <a:off x="6057880" y="2924944"/>
            <a:ext cx="504000" cy="180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511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4.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슬라이서 도구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]-[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슬라이서</a:t>
            </a:r>
            <a:r>
              <a:rPr kumimoji="0" lang="en-US" altLang="ko-KR" sz="3000" spc="-15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보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고서 연결</a:t>
            </a:r>
            <a:r>
              <a:rPr kumimoji="0" lang="en-US" altLang="ko-KR" sz="3000" spc="-200" smtClean="0">
                <a:effectLst/>
                <a:latin typeface="맑은 고딕" pitchFamily="50" charset="-127"/>
                <a:ea typeface="맑은 고딕" pitchFamily="50" charset="-127"/>
              </a:rPr>
              <a:t>](    )       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보고서 연결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대여소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_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구</a:t>
            </a:r>
            <a:r>
              <a:rPr kumimoji="0" lang="en-US" altLang="ko-KR" sz="3000" spc="-200">
                <a:effectLst/>
                <a:latin typeface="맑은 고딕" pitchFamily="50" charset="-127"/>
                <a:ea typeface="맑은 고딕" pitchFamily="50" charset="-127"/>
              </a:rPr>
              <a:t>)] </a:t>
            </a:r>
            <a:r>
              <a:rPr kumimoji="0" lang="ko-KR" altLang="en-US" sz="3000" spc="-200">
                <a:effectLst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화 상자에서 ‘차트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4’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에 체크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표시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3463936" y="3122720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000" y="4509120"/>
            <a:ext cx="3060000" cy="187268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287" y="3005257"/>
            <a:ext cx="360000" cy="586047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3814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22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텍스트 개체 틀 7"/>
          <p:cNvSpPr txBox="1">
            <a:spLocks/>
          </p:cNvSpPr>
          <p:nvPr/>
        </p:nvSpPr>
        <p:spPr>
          <a:xfrm>
            <a:off x="611560" y="1719096"/>
            <a:ext cx="7848872" cy="32470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182563" indent="-182563">
              <a:lnSpc>
                <a:spcPts val="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80" smtClean="0">
                <a:effectLst/>
                <a:latin typeface="맑은 고딕" pitchFamily="50" charset="-127"/>
                <a:ea typeface="맑은 고딕" pitchFamily="50" charset="-127"/>
              </a:rPr>
              <a:t>추가 </a:t>
            </a:r>
            <a:r>
              <a:rPr kumimoji="0" lang="ko-KR" altLang="en-US" sz="3000" spc="-180">
                <a:effectLst/>
                <a:latin typeface="맑은 고딕" pitchFamily="50" charset="-127"/>
                <a:ea typeface="맑은 고딕" pitchFamily="50" charset="-127"/>
              </a:rPr>
              <a:t>기능으로 파워 피벗을 설치하고 표로 작성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된 데이터 원본을 파워 피벗에 데이터 </a:t>
            </a:r>
            <a:r>
              <a:rPr kumimoji="0" lang="ko-KR" altLang="en-US" sz="3000" spc="-210" smtClean="0">
                <a:effectLst/>
                <a:latin typeface="맑은 고딕" pitchFamily="50" charset="-127"/>
                <a:ea typeface="맑은 고딕" pitchFamily="50" charset="-127"/>
              </a:rPr>
              <a:t>모델로 </a:t>
            </a:r>
            <a:r>
              <a:rPr kumimoji="0" lang="ko-KR" altLang="en-US" sz="3000" spc="-210">
                <a:effectLst/>
                <a:latin typeface="맑은 고딕" pitchFamily="50" charset="-127"/>
                <a:ea typeface="맑은 고딕" pitchFamily="50" charset="-127"/>
              </a:rPr>
              <a:t>추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가하는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작업</a:t>
            </a:r>
            <a:endParaRPr kumimoji="0" lang="en-US" altLang="ko-KR" sz="3000" spc="-150" smtClean="0">
              <a:effectLst/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데이터를 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모델링하는 과정에서 여러 데이터 집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합의 관계를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설정     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피벗 테이블이나 피벗 차</a:t>
            </a:r>
            <a:r>
              <a:rPr kumimoji="0" lang="ko-KR" altLang="en-US" sz="3000" spc="-190">
                <a:effectLst/>
                <a:latin typeface="맑은 고딕" pitchFamily="50" charset="-127"/>
                <a:ea typeface="맑은 고딕" pitchFamily="50" charset="-127"/>
              </a:rPr>
              <a:t>트</a:t>
            </a:r>
            <a:r>
              <a:rPr kumimoji="0" lang="ko-KR" altLang="en-US" sz="3000" spc="-150">
                <a:effectLst/>
                <a:latin typeface="맑은 고딕" pitchFamily="50" charset="-127"/>
                <a:ea typeface="맑은 고딕" pitchFamily="50" charset="-127"/>
              </a:rPr>
              <a:t>의 원본으로 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사용</a:t>
            </a:r>
            <a:r>
              <a:rPr kumimoji="0" lang="en-US" altLang="ko-KR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3000" spc="-15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줄무늬가 있는 오른쪽 화살표 8"/>
          <p:cNvSpPr/>
          <p:nvPr/>
        </p:nvSpPr>
        <p:spPr>
          <a:xfrm>
            <a:off x="3743968" y="3906768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44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0738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5.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B1:T3]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범위를 지정한 후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홈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맞춤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그룹</a:t>
            </a:r>
            <a:r>
              <a:rPr kumimoji="0" lang="en-US" altLang="ko-KR" sz="3000" spc="-110" smtClean="0">
                <a:effectLst/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병합하고 가운데 맞춤</a:t>
            </a:r>
            <a:r>
              <a:rPr kumimoji="0" lang="en-US" altLang="ko-KR" sz="3000" spc="-100" smtClean="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81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269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00" y="2478440"/>
            <a:ext cx="6120000" cy="4257652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348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6.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병합된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[B1]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셀에 “서울시 외국인 자전거 대여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분석”이라고 입력한 후 글꼴 크기를 ‘</a:t>
            </a:r>
            <a:r>
              <a:rPr kumimoji="0" lang="en-US" altLang="ko-KR" sz="3000" spc="-70">
                <a:effectLst/>
                <a:latin typeface="맑은 고딕" pitchFamily="50" charset="-127"/>
                <a:ea typeface="맑은 고딕" pitchFamily="50" charset="-127"/>
              </a:rPr>
              <a:t>24pt’</a:t>
            </a:r>
            <a:r>
              <a:rPr kumimoji="0" lang="ko-KR" altLang="en-US" sz="3000" spc="-70">
                <a:effectLst/>
                <a:latin typeface="맑은 고딕" pitchFamily="50" charset="-127"/>
                <a:ea typeface="맑은 고딕" pitchFamily="50" charset="-127"/>
              </a:rPr>
              <a:t>로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10" smtClean="0">
                <a:effectLst/>
                <a:latin typeface="맑은 고딕" pitchFamily="50" charset="-127"/>
                <a:ea typeface="맑은 고딕" pitchFamily="50" charset="-127"/>
              </a:rPr>
              <a:t>지정      채우기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색은 ‘검정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텍스트 </a:t>
            </a:r>
            <a:r>
              <a:rPr kumimoji="0" lang="en-US" altLang="ko-KR" sz="3000" spc="-110">
                <a:effectLst/>
                <a:latin typeface="맑은 고딕" pitchFamily="50" charset="-127"/>
                <a:ea typeface="맑은 고딕" pitchFamily="50" charset="-127"/>
              </a:rPr>
              <a:t>1’</a:t>
            </a:r>
            <a:r>
              <a:rPr kumimoji="0" lang="ko-KR" altLang="en-US" sz="3000" spc="-110">
                <a:effectLst/>
                <a:latin typeface="맑은 고딕" pitchFamily="50" charset="-127"/>
                <a:ea typeface="맑은 고딕" pitchFamily="50" charset="-127"/>
              </a:rPr>
              <a:t>을 선택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하고 글꼴 색은 ‘흰색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배경 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1’, ‘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굵게’를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지정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줄무늬가 있는 오른쪽 화살표 8"/>
          <p:cNvSpPr/>
          <p:nvPr/>
        </p:nvSpPr>
        <p:spPr>
          <a:xfrm>
            <a:off x="1907704" y="3614435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937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492896"/>
            <a:ext cx="5760000" cy="2699646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488" y="3969712"/>
            <a:ext cx="5760000" cy="2699648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6546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0" name="텍스트 개체 틀 7"/>
          <p:cNvSpPr txBox="1">
            <a:spLocks/>
          </p:cNvSpPr>
          <p:nvPr/>
        </p:nvSpPr>
        <p:spPr>
          <a:xfrm>
            <a:off x="611560" y="2492896"/>
            <a:ext cx="7848872" cy="163121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7.</a:t>
            </a:r>
            <a:r>
              <a:rPr kumimoji="0" lang="ko-KR" altLang="en-US" sz="3000" spc="-15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슬라이서에서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원하는 ‘구</a:t>
            </a:r>
            <a:r>
              <a:rPr kumimoji="0" lang="ko-KR" altLang="en-US" sz="3000" spc="-120" smtClean="0">
                <a:effectLst/>
                <a:latin typeface="맑은 고딕" pitchFamily="50" charset="-127"/>
                <a:ea typeface="맑은 고딕" pitchFamily="50" charset="-127"/>
              </a:rPr>
              <a:t>’ 선택      </a:t>
            </a:r>
            <a:r>
              <a:rPr kumimoji="0" lang="ko-KR" altLang="en-US" sz="3000" spc="-120">
                <a:effectLst/>
                <a:latin typeface="맑은 고딕" pitchFamily="50" charset="-127"/>
                <a:ea typeface="맑은 고딕" pitchFamily="50" charset="-127"/>
              </a:rPr>
              <a:t>구별 ‘상위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Top10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대여소 현황’ 차트와 ‘월별 외국인 자전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거 대여 건수’ 차트의 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내용 변경 확인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줄무늬가 있는 오른쪽 화살표 8"/>
          <p:cNvSpPr/>
          <p:nvPr/>
        </p:nvSpPr>
        <p:spPr>
          <a:xfrm>
            <a:off x="6112744" y="2591192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341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3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270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텍스트 개체 틀 7"/>
          <p:cNvSpPr txBox="1">
            <a:spLocks/>
          </p:cNvSpPr>
          <p:nvPr/>
        </p:nvSpPr>
        <p:spPr>
          <a:xfrm>
            <a:off x="1115616" y="1067192"/>
            <a:ext cx="5644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필터 적용하고 대시보드 꾸미기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2478440"/>
            <a:ext cx="7200000" cy="4151613"/>
          </a:xfrm>
          <a:prstGeom prst="rect">
            <a:avLst/>
          </a:prstGeom>
          <a:ln w="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9083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328611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텍스트 개체 틀 7"/>
          <p:cNvSpPr txBox="1">
            <a:spLocks/>
          </p:cNvSpPr>
          <p:nvPr/>
        </p:nvSpPr>
        <p:spPr>
          <a:xfrm>
            <a:off x="4143372" y="1357298"/>
            <a:ext cx="135732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14338" marR="0" lvl="0" indent="-4143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0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1-1</a:t>
            </a: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3429000"/>
            <a:ext cx="3312368" cy="18002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>
              <a:buClr>
                <a:schemeClr val="accent1"/>
              </a:buClr>
              <a:buNone/>
            </a:pPr>
            <a:endParaRPr kumimoji="0" lang="en-US" altLang="ko-KR" sz="2400" spc="-7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006838"/>
            <a:ext cx="5328592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단원이 </a:t>
            </a:r>
            <a:endParaRPr lang="en-US" altLang="ko-KR" sz="7200" b="1" dirty="0" smtClean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끝났습니다</a:t>
            </a:r>
            <a:r>
              <a:rPr lang="en-US" altLang="ko-KR" sz="7200" b="1" dirty="0" smtClean="0">
                <a:solidFill>
                  <a:schemeClr val="accent5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7200" b="1" dirty="0">
              <a:solidFill>
                <a:schemeClr val="accent5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텍스트 개체 틀 7"/>
          <p:cNvSpPr txBox="1">
            <a:spLocks/>
          </p:cNvSpPr>
          <p:nvPr/>
        </p:nvSpPr>
        <p:spPr>
          <a:xfrm>
            <a:off x="611560" y="2492896"/>
            <a:ext cx="7848872" cy="21441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401638" indent="-401638" eaLnBrk="0" hangingPunct="0">
              <a:lnSpc>
                <a:spcPts val="4000"/>
              </a:lnSpc>
              <a:spcBef>
                <a:spcPts val="0"/>
              </a:spcBef>
            </a:pPr>
            <a:r>
              <a:rPr kumimoji="0" lang="en-US" altLang="ko-KR" sz="3000" b="1" spc="-100" smtClean="0">
                <a:solidFill>
                  <a:srgbClr val="F47828"/>
                </a:solidFill>
                <a:effectLst/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3000" spc="-170" smtClean="0">
                <a:effectLst/>
                <a:latin typeface="맑은 고딕" pitchFamily="50" charset="-127"/>
                <a:ea typeface="맑은 고딕" pitchFamily="50" charset="-127"/>
              </a:rPr>
              <a:t>‘외국인자전거대여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_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시각화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.xlsx’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파일을 불러온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후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파일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탭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-[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 smtClean="0">
                <a:effectLst/>
                <a:latin typeface="맑은 고딕" pitchFamily="50" charset="-127"/>
                <a:ea typeface="맑은 고딕" pitchFamily="50" charset="-127"/>
              </a:rPr>
              <a:t>메뉴       </a:t>
            </a:r>
            <a:r>
              <a:rPr kumimoji="0" lang="en-US" altLang="ko-KR" sz="3000" spc="-140" smtClean="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Excel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옵션</a:t>
            </a:r>
            <a:r>
              <a:rPr kumimoji="0" lang="en-US" altLang="ko-KR" sz="3000" spc="-14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40">
                <a:effectLst/>
                <a:latin typeface="맑은 고딕" pitchFamily="50" charset="-127"/>
                <a:ea typeface="맑은 고딕" pitchFamily="50" charset="-127"/>
              </a:rPr>
              <a:t>대화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 상자에서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추가 기능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을 선택한 후 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관리</a:t>
            </a:r>
            <a:r>
              <a:rPr kumimoji="0" lang="en-US" altLang="ko-KR" sz="3000" spc="-170">
                <a:effectLst/>
                <a:latin typeface="맑은 고딕" pitchFamily="50" charset="-127"/>
                <a:ea typeface="맑은 고딕" pitchFamily="50" charset="-127"/>
              </a:rPr>
              <a:t>] </a:t>
            </a:r>
            <a:r>
              <a:rPr kumimoji="0" lang="ko-KR" altLang="en-US" sz="3000" spc="-170">
                <a:effectLst/>
                <a:latin typeface="맑은 고딕" pitchFamily="50" charset="-127"/>
                <a:ea typeface="맑은 고딕" pitchFamily="50" charset="-127"/>
              </a:rPr>
              <a:t>항목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에서 ‘</a:t>
            </a:r>
            <a:r>
              <a:rPr kumimoji="0" lang="en-US" altLang="ko-KR" sz="3000" spc="-100">
                <a:effectLst/>
                <a:latin typeface="맑은 고딕" pitchFamily="50" charset="-127"/>
                <a:ea typeface="맑은 고딕" pitchFamily="50" charset="-127"/>
              </a:rPr>
              <a:t>COM </a:t>
            </a:r>
            <a:r>
              <a:rPr kumimoji="0" lang="ko-KR" altLang="en-US" sz="3000" spc="-100">
                <a:effectLst/>
                <a:latin typeface="맑은 고딕" pitchFamily="50" charset="-127"/>
                <a:ea typeface="맑은 고딕" pitchFamily="50" charset="-127"/>
              </a:rPr>
              <a:t>추가 기능</a:t>
            </a:r>
            <a:r>
              <a:rPr kumimoji="0" lang="ko-KR" altLang="en-US" sz="3000" spc="-100" smtClean="0">
                <a:effectLst/>
                <a:latin typeface="맑은 고딕" pitchFamily="50" charset="-127"/>
                <a:ea typeface="맑은 고딕" pitchFamily="50" charset="-127"/>
              </a:rPr>
              <a:t>’ 선택</a:t>
            </a:r>
            <a:endParaRPr kumimoji="0" lang="en-US" altLang="ko-KR" sz="3000" spc="-100"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>
            <a:off x="5030968" y="3113444"/>
            <a:ext cx="540000" cy="360000"/>
          </a:xfrm>
          <a:prstGeom prst="striped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2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142852"/>
            <a:ext cx="9144000" cy="72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28384" y="335506"/>
            <a:ext cx="828755" cy="3571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</a:t>
            </a:r>
            <a:r>
              <a:rPr lang="en-US" altLang="ko-KR" sz="2000" spc="-10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2000" spc="-100" smtClean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255</a:t>
            </a:r>
            <a:endParaRPr lang="ko-KR" altLang="en-US" sz="2000" spc="-10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텍스트 개체 틀 7"/>
          <p:cNvSpPr txBox="1">
            <a:spLocks/>
          </p:cNvSpPr>
          <p:nvPr/>
        </p:nvSpPr>
        <p:spPr>
          <a:xfrm>
            <a:off x="557840" y="1772816"/>
            <a:ext cx="1749197" cy="584775"/>
          </a:xfrm>
          <a:prstGeom prst="rect">
            <a:avLst/>
          </a:prstGeom>
          <a:solidFill>
            <a:srgbClr val="04B5A2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따라하기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1141" y="1124744"/>
            <a:ext cx="43200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effectLst/>
                <a:latin typeface="+mn-ea"/>
              </a:rPr>
              <a:t>1</a:t>
            </a:r>
            <a:endParaRPr lang="ko-KR" altLang="en-US" sz="3200" b="1" dirty="0">
              <a:effectLst/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79512" y="142852"/>
            <a:ext cx="6984176" cy="715089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03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시각적</a:t>
            </a:r>
            <a:r>
              <a:rPr lang="en-US" altLang="ko-KR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mtClean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분석 보고서 작성하기</a:t>
            </a:r>
            <a:endParaRPr lang="en-US" altLang="ko-KR" dirty="0" smtClean="0"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7"/>
          <p:cNvSpPr txBox="1">
            <a:spLocks/>
          </p:cNvSpPr>
          <p:nvPr/>
        </p:nvSpPr>
        <p:spPr>
          <a:xfrm>
            <a:off x="1115616" y="1067192"/>
            <a:ext cx="694292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4163" marR="0" lvl="0" indent="-284163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파워</a:t>
            </a:r>
            <a:r>
              <a:rPr kumimoji="0" lang="en-US" altLang="ko-KR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</a:t>
            </a:r>
            <a:r>
              <a:rPr kumimoji="0" lang="ko-KR" altLang="en-US" sz="3200" b="1" i="0" u="none" strike="noStrike" kern="1200" cap="none" spc="-15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피벗 추가하고 데이터 모델링하기</a:t>
            </a:r>
            <a:endParaRPr kumimoji="0" lang="ko-KR" altLang="en-US" sz="3200" b="1" i="0" u="none" strike="noStrike" kern="1200" cap="none" spc="-15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079" y="2477280"/>
            <a:ext cx="5760000" cy="4172308"/>
          </a:xfrm>
          <a:prstGeom prst="rect">
            <a:avLst/>
          </a:prstGeom>
          <a:ln w="0">
            <a:solidFill>
              <a:schemeClr val="tx1"/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3041544" y="6111584"/>
            <a:ext cx="936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977544" y="6111584"/>
            <a:ext cx="504000" cy="216000"/>
          </a:xfrm>
          <a:prstGeom prst="rect">
            <a:avLst/>
          </a:prstGeom>
          <a:noFill/>
          <a:ln w="28575">
            <a:solidFill>
              <a:srgbClr val="EC008C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24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15158</TotalTime>
  <Words>2334</Words>
  <Application>Microsoft Office PowerPoint</Application>
  <PresentationFormat>화면 슬라이드 쇼(4:3)</PresentationFormat>
  <Paragraphs>414</Paragraphs>
  <Slides>76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76</vt:i4>
      </vt:variant>
    </vt:vector>
  </HeadingPairs>
  <TitlesOfParts>
    <vt:vector size="77" baseType="lpstr"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OWNER</dc:creator>
  <cp:lastModifiedBy>Windows 사용자</cp:lastModifiedBy>
  <cp:revision>1289</cp:revision>
  <dcterms:created xsi:type="dcterms:W3CDTF">2010-03-30T01:48:18Z</dcterms:created>
  <dcterms:modified xsi:type="dcterms:W3CDTF">2022-03-07T08:42:45Z</dcterms:modified>
</cp:coreProperties>
</file>